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02" r:id="rId3"/>
    <p:sldId id="303" r:id="rId4"/>
    <p:sldId id="370" r:id="rId5"/>
    <p:sldId id="305" r:id="rId6"/>
    <p:sldId id="265" r:id="rId7"/>
    <p:sldId id="306" r:id="rId8"/>
    <p:sldId id="261" r:id="rId9"/>
    <p:sldId id="310" r:id="rId10"/>
    <p:sldId id="307" r:id="rId11"/>
    <p:sldId id="308" r:id="rId12"/>
    <p:sldId id="264" r:id="rId13"/>
    <p:sldId id="309" r:id="rId14"/>
    <p:sldId id="262" r:id="rId15"/>
    <p:sldId id="312" r:id="rId16"/>
    <p:sldId id="297" r:id="rId17"/>
    <p:sldId id="313" r:id="rId18"/>
    <p:sldId id="311" r:id="rId19"/>
    <p:sldId id="348" r:id="rId20"/>
    <p:sldId id="349" r:id="rId21"/>
    <p:sldId id="350" r:id="rId22"/>
    <p:sldId id="337" r:id="rId23"/>
    <p:sldId id="343" r:id="rId24"/>
    <p:sldId id="344" r:id="rId25"/>
    <p:sldId id="338" r:id="rId26"/>
    <p:sldId id="339" r:id="rId27"/>
    <p:sldId id="345" r:id="rId28"/>
    <p:sldId id="346" r:id="rId29"/>
    <p:sldId id="342" r:id="rId30"/>
    <p:sldId id="319" r:id="rId31"/>
    <p:sldId id="320" r:id="rId32"/>
    <p:sldId id="347" r:id="rId33"/>
    <p:sldId id="355" r:id="rId34"/>
    <p:sldId id="351" r:id="rId35"/>
    <p:sldId id="269" r:id="rId36"/>
    <p:sldId id="290" r:id="rId37"/>
    <p:sldId id="352" r:id="rId38"/>
    <p:sldId id="353" r:id="rId39"/>
    <p:sldId id="354" r:id="rId40"/>
    <p:sldId id="356" r:id="rId41"/>
    <p:sldId id="357" r:id="rId42"/>
    <p:sldId id="358" r:id="rId43"/>
    <p:sldId id="359" r:id="rId44"/>
    <p:sldId id="360" r:id="rId45"/>
    <p:sldId id="361" r:id="rId46"/>
    <p:sldId id="371" r:id="rId47"/>
    <p:sldId id="372" r:id="rId48"/>
    <p:sldId id="373" r:id="rId49"/>
    <p:sldId id="299" r:id="rId50"/>
    <p:sldId id="293" r:id="rId51"/>
    <p:sldId id="286" r:id="rId52"/>
    <p:sldId id="323" r:id="rId53"/>
    <p:sldId id="300" r:id="rId54"/>
    <p:sldId id="30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 autoAdjust="0"/>
    <p:restoredTop sz="95646" autoAdjust="0"/>
  </p:normalViewPr>
  <p:slideViewPr>
    <p:cSldViewPr>
      <p:cViewPr varScale="1">
        <p:scale>
          <a:sx n="122" d="100"/>
          <a:sy n="122" d="100"/>
        </p:scale>
        <p:origin x="8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98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BFC1E021-0367-4856-BAF4-B63C00A9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A6EA-8E38-4A5A-A11B-E429FB872A5C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2830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BB06A-2EB9-44FA-ABD6-6CFE616FF4C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722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F73E3-DBEF-4694-B250-7D8D730DBC3F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8754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BCAD0-55F0-457D-A705-9971A3770077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0349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9F4C4-A435-4BC3-ABF8-F5DACC59D595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4458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B9649-6EF0-4470-A41B-C8E333BD683E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9202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F7BE7-B8DF-43B4-98FF-617EBA68785C}" type="slidenum">
              <a:rPr lang="en-US" smtClean="0">
                <a:latin typeface="Lucida Grande"/>
                <a:ea typeface="Geneva"/>
                <a:cs typeface="Geneva"/>
              </a:rPr>
              <a:pPr/>
              <a:t>35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53662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F2CF5-FFFB-4A4C-958F-59925288B4BC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9211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8178F-9B02-46A1-AA91-EF9F1A2105C8}" type="slidenum">
              <a:rPr lang="en-US" smtClean="0">
                <a:latin typeface="Lucida Grande"/>
                <a:ea typeface="Geneva"/>
                <a:cs typeface="Geneva"/>
              </a:rPr>
              <a:pPr/>
              <a:t>49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16434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45EA-FB19-4234-9BF5-47AE636BDB9B}" type="slidenum">
              <a:rPr lang="en-US" smtClean="0">
                <a:latin typeface="Lucida Grande"/>
                <a:ea typeface="Geneva"/>
                <a:cs typeface="Geneva"/>
              </a:rPr>
              <a:pPr/>
              <a:t>50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7508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6F249-7FFB-437A-81A3-05F52AF46C78}" type="slidenum">
              <a:rPr lang="en-US" smtClean="0">
                <a:latin typeface="Lucida Grande"/>
                <a:ea typeface="Geneva"/>
                <a:cs typeface="Geneva"/>
              </a:rPr>
              <a:pPr/>
              <a:t>51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0450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A3922-0770-44DD-949A-CA655887AA98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8893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44592-3BC7-4F52-ADF8-CFA82B6DD26A}" type="slidenum">
              <a:rPr lang="en-US" smtClean="0">
                <a:latin typeface="Lucida Grande"/>
                <a:ea typeface="Geneva"/>
                <a:cs typeface="Geneva"/>
              </a:rPr>
              <a:pPr/>
              <a:t>53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4831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266F9-3DD8-40CF-801D-64B59DA8408C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0006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0E42C-F204-4B2D-BDA2-16B63C5EBAD0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7367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0F703-3749-4250-9563-A2E63EF68EC0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5680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B0B9D4-FB8D-4FCC-BD99-0ECAA2C01690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086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41810-E1B8-43A8-AE9D-8E0D5FCAFD20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5783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E5CF9-B2C8-4C34-8758-FE8DE46EE8D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33777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E0C01-6C04-46F5-8053-6D9695B4DE66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3823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FC96C8-B668-4781-9E99-3A273D9B9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CB7A2-45E9-4095-AA03-95069B88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44240-0F69-4D95-8344-B376C9A52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BF583-0571-4CB2-9A18-FE5F21381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E7B0-EFF4-47FD-A5DA-4B6A7EE1E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DE76C-3665-462D-BE53-6CD4F7C0B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EFB15-D6B2-4208-98AE-31C86CDDD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E017-4B7D-409A-A66C-091D84471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01550-04E5-4F38-82E7-427A5686F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F4176-FD6A-4A57-B0F0-3E0EF1E402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78E92-9E5A-4634-B58D-B8C99FCD6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B38F5-23AF-47CE-9E3E-D050E5244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640B-EEB7-4F7C-85C6-94AAC6129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9D617060-87E0-4436-AE2F-FA73A29B6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63EA5F2-F94C-2246-A054-C9105020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" r="23178" b="8620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 eaLnBrk="1" hangingPunct="1"/>
            <a:r>
              <a:rPr lang="en-US" sz="4200"/>
              <a:t>Between-Groups ANOVA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1700"/>
              <a:t>Chapter 12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199"/>
            <a:ext cx="7772400" cy="45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:\CH12\NolH2e_tb_12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0" y="1447800"/>
            <a:ext cx="9079550" cy="382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test statistics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568523"/>
              </p:ext>
            </p:extLst>
          </p:nvPr>
        </p:nvGraphicFramePr>
        <p:xfrm>
          <a:off x="685800" y="1981200"/>
          <a:ext cx="7772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Formula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0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baseline="0" dirty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105400"/>
            <a:ext cx="737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do we do with 3 or more </a:t>
            </a:r>
            <a:r>
              <a:rPr lang="en-US" dirty="0" err="1"/>
              <a:t>Ms</a:t>
            </a:r>
            <a:r>
              <a:rPr lang="en-US" dirty="0"/>
              <a:t> and SDs?</a:t>
            </a:r>
          </a:p>
        </p:txBody>
      </p:sp>
    </p:spTree>
    <p:extLst>
      <p:ext uri="{BB962C8B-B14F-4D97-AF65-F5344CB8AC3E}">
        <p14:creationId xmlns:p14="http://schemas.microsoft.com/office/powerpoint/2010/main" val="392405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4572000"/>
          </a:xfrm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r>
              <a:rPr lang="en-US"/>
              <a:t>Analyzing variability to compare means</a:t>
            </a:r>
          </a:p>
          <a:p>
            <a:pPr lvl="1" eaLnBrk="1" hangingPunct="1"/>
            <a:endParaRPr lang="en-US"/>
          </a:p>
          <a:p>
            <a:pPr lvl="1" eaLnBrk="1" hangingPunct="1"/>
            <a:r>
              <a:rPr lang="en-US" i="1"/>
              <a:t>F</a:t>
            </a:r>
            <a:r>
              <a:rPr lang="en-US"/>
              <a:t> = </a:t>
            </a:r>
            <a:r>
              <a:rPr lang="en-US" u="sng"/>
              <a:t>variance between groups</a:t>
            </a:r>
            <a:endParaRPr lang="en-US"/>
          </a:p>
          <a:p>
            <a:pPr lvl="1" eaLnBrk="1" hangingPunct="1">
              <a:buFont typeface="Lucida Grande"/>
              <a:buNone/>
            </a:pPr>
            <a:r>
              <a:rPr lang="en-US"/>
              <a:t>          variance within groups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That is, the difference among the sample means divided by the average of the sample variances</a:t>
            </a:r>
          </a:p>
        </p:txBody>
      </p:sp>
      <p:sp>
        <p:nvSpPr>
          <p:cNvPr id="22530" name="Title 2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533400"/>
          </a:xfrm>
        </p:spPr>
        <p:txBody>
          <a:bodyPr/>
          <a:lstStyle/>
          <a:p>
            <a:pPr eaLnBrk="1" hangingPunct="1"/>
            <a:r>
              <a:rPr lang="en-US"/>
              <a:t>The F Distribution</a:t>
            </a:r>
            <a:endParaRPr lang="en-US"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/>
              <a:t>Quantifies overlap</a:t>
            </a:r>
          </a:p>
          <a:p>
            <a:pPr eaLnBrk="1" hangingPunct="1"/>
            <a:r>
              <a:rPr lang="en-US"/>
              <a:t>Two ways to estimate population variance</a:t>
            </a:r>
          </a:p>
          <a:p>
            <a:pPr lvl="1" eaLnBrk="1" hangingPunct="1"/>
            <a:r>
              <a:rPr lang="en-US"/>
              <a:t>Between-groups variability</a:t>
            </a:r>
          </a:p>
          <a:p>
            <a:pPr lvl="1" eaLnBrk="1" hangingPunct="1"/>
            <a:r>
              <a:rPr lang="en-US"/>
              <a:t>Within-groups variability</a:t>
            </a:r>
          </a:p>
        </p:txBody>
      </p:sp>
      <p:sp>
        <p:nvSpPr>
          <p:cNvPr id="47106" name="Title 2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772400" cy="533400"/>
          </a:xfrm>
        </p:spPr>
        <p:txBody>
          <a:bodyPr/>
          <a:lstStyle/>
          <a:p>
            <a:r>
              <a:rPr lang="en-US"/>
              <a:t>Logic behind the </a:t>
            </a:r>
            <a:r>
              <a:rPr lang="en-US" i="1"/>
              <a:t>F </a:t>
            </a:r>
            <a:r>
              <a:rPr lang="en-US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194431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en-US"/>
              <a:t>Types of Variance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114800"/>
          </a:xfrm>
        </p:spPr>
        <p:txBody>
          <a:bodyPr/>
          <a:lstStyle/>
          <a:p>
            <a:r>
              <a:rPr lang="en-US"/>
              <a:t>Between groups: estimate of the population variance based on differences among group means</a:t>
            </a:r>
          </a:p>
          <a:p>
            <a:r>
              <a:rPr lang="en-US"/>
              <a:t>Within groups: estimate of population variance based on differences within   (3 or more) sample distributions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Nolan_fig10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408113"/>
            <a:ext cx="5410200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457200" y="2819400"/>
            <a:ext cx="2438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Logic of ANOVA</a:t>
            </a:r>
          </a:p>
        </p:txBody>
      </p:sp>
    </p:spTree>
    <p:extLst>
      <p:ext uri="{BB962C8B-B14F-4D97-AF65-F5344CB8AC3E}">
        <p14:creationId xmlns:p14="http://schemas.microsoft.com/office/powerpoint/2010/main" val="294567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772400" cy="533400"/>
          </a:xfrm>
        </p:spPr>
        <p:txBody>
          <a:bodyPr/>
          <a:lstStyle/>
          <a:p>
            <a:r>
              <a:rPr lang="en-US"/>
              <a:t>Formulae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19200" y="2133600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" name="Equation" r:id="rId4" imgW="1422360" imgH="253800" progId="Equation.3">
                  <p:embed/>
                </p:oleObj>
              </mc:Choice>
              <mc:Fallback>
                <p:oleObj name="Equation" r:id="rId4" imgW="1422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33600"/>
                        <a:ext cx="2844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181100" y="2844800"/>
          <a:ext cx="276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" name="Equation" r:id="rId6" imgW="1384200" imgH="253800" progId="Equation.3">
                  <p:embed/>
                </p:oleObj>
              </mc:Choice>
              <mc:Fallback>
                <p:oleObj name="Equation" r:id="rId6" imgW="1384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844800"/>
                        <a:ext cx="2768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222616"/>
              </p:ext>
            </p:extLst>
          </p:nvPr>
        </p:nvGraphicFramePr>
        <p:xfrm>
          <a:off x="1206500" y="1507067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" name="Equation" r:id="rId8" imgW="1536480" imgH="228600" progId="Equation.3">
                  <p:embed/>
                </p:oleObj>
              </mc:Choice>
              <mc:Fallback>
                <p:oleObj name="Equation" r:id="rId8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1507067"/>
                        <a:ext cx="307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05548"/>
              </p:ext>
            </p:extLst>
          </p:nvPr>
        </p:nvGraphicFramePr>
        <p:xfrm>
          <a:off x="4495800" y="36068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" name="Equation" r:id="rId10" imgW="1206360" imgH="431640" progId="Equation.3">
                  <p:embed/>
                </p:oleObj>
              </mc:Choice>
              <mc:Fallback>
                <p:oleObj name="Equation" r:id="rId10" imgW="1206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6068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374424"/>
              </p:ext>
            </p:extLst>
          </p:nvPr>
        </p:nvGraphicFramePr>
        <p:xfrm>
          <a:off x="4470400" y="2641600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" name="Equation" r:id="rId12" imgW="1079280" imgH="431640" progId="Equation.3">
                  <p:embed/>
                </p:oleObj>
              </mc:Choice>
              <mc:Fallback>
                <p:oleObj name="Equation" r:id="rId12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2641600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6042"/>
              </p:ext>
            </p:extLst>
          </p:nvPr>
        </p:nvGraphicFramePr>
        <p:xfrm>
          <a:off x="7188200" y="2667000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" name="Equation" r:id="rId14" imgW="863280" imgH="431640" progId="Equation.3">
                  <p:embed/>
                </p:oleObj>
              </mc:Choice>
              <mc:Fallback>
                <p:oleObj name="Equation" r:id="rId14" imgW="863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2667000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5050" y="3572933"/>
                <a:ext cx="373095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𝑏𝑒𝑡𝑤𝑒𝑒𝑛</m:t>
                          </m:r>
                        </m:sub>
                      </m:sSub>
                      <m:r>
                        <a:rPr lang="en-US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𝑀</m:t>
                              </m:r>
                              <m:r>
                                <a:rPr lang="en-US" i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𝐺𝑀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0" y="3572933"/>
                <a:ext cx="3730957" cy="470000"/>
              </a:xfrm>
              <a:prstGeom prst="rect">
                <a:avLst/>
              </a:prstGeom>
              <a:blipFill rotWithShape="0">
                <a:blip r:embed="rId16"/>
                <a:stretch>
                  <a:fillRect t="-97403" b="-13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/>
              <a:t>Presents important calculations and final results in a consistent, easy-to-read format </a:t>
            </a:r>
          </a:p>
        </p:txBody>
      </p:sp>
      <p:sp>
        <p:nvSpPr>
          <p:cNvPr id="51202" name="Tit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pPr marL="342900" indent="-342900" eaLnBrk="1" hangingPunct="1"/>
            <a:r>
              <a:rPr lang="en-US"/>
              <a:t>The Source Table</a:t>
            </a:r>
          </a:p>
        </p:txBody>
      </p:sp>
    </p:spTree>
    <p:extLst>
      <p:ext uri="{BB962C8B-B14F-4D97-AF65-F5344CB8AC3E}">
        <p14:creationId xmlns:p14="http://schemas.microsoft.com/office/powerpoint/2010/main" val="69562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Test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One person = Z score</a:t>
            </a:r>
          </a:p>
          <a:p>
            <a:r>
              <a:rPr lang="en-US" sz="3000" dirty="0"/>
              <a:t>One sample with population standard deviation = Z test</a:t>
            </a:r>
          </a:p>
          <a:p>
            <a:r>
              <a:rPr lang="en-US" sz="3000" dirty="0"/>
              <a:t>One sample no population standard deviation = single t-test</a:t>
            </a:r>
          </a:p>
          <a:p>
            <a:r>
              <a:rPr lang="en-US" sz="3000" dirty="0"/>
              <a:t>One sample test twice = paired samples t</a:t>
            </a:r>
          </a:p>
          <a:p>
            <a:r>
              <a:rPr lang="en-US" sz="3000" dirty="0"/>
              <a:t>Two samples = independent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4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E:\CH12\NolH2e_tb_12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926282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02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676400"/>
            <a:ext cx="8267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calculating SS within and SS between.</a:t>
            </a:r>
          </a:p>
          <a:p>
            <a:pPr lvl="1"/>
            <a:r>
              <a:rPr lang="en-US" dirty="0"/>
              <a:t>Load the chapter 12 data in R. </a:t>
            </a:r>
          </a:p>
        </p:txBody>
      </p:sp>
    </p:spTree>
    <p:extLst>
      <p:ext uri="{BB962C8B-B14F-4D97-AF65-F5344CB8AC3E}">
        <p14:creationId xmlns:p14="http://schemas.microsoft.com/office/powerpoint/2010/main" val="127450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SS total</a:t>
            </a:r>
          </a:p>
          <a:p>
            <a:pPr lvl="1"/>
            <a:r>
              <a:rPr lang="en-US" dirty="0"/>
              <a:t>Each person minus grand mean, squared, and summed. </a:t>
            </a:r>
          </a:p>
          <a:p>
            <a:r>
              <a:rPr lang="en-US" dirty="0"/>
              <a:t>The logic here is overall variance, both due to your IV and error will be calculated. </a:t>
            </a:r>
          </a:p>
        </p:txBody>
      </p:sp>
    </p:spTree>
    <p:extLst>
      <p:ext uri="{BB962C8B-B14F-4D97-AF65-F5344CB8AC3E}">
        <p14:creationId xmlns:p14="http://schemas.microsoft.com/office/powerpoint/2010/main" val="21393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9812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mean(</a:t>
            </a:r>
            <a:r>
              <a:rPr lang="en-US" dirty="0" err="1"/>
              <a:t>unlist</a:t>
            </a:r>
            <a:r>
              <a:rPr lang="en-US" dirty="0"/>
              <a:t>(chapter12))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sum((chapter12 - 4.7)^2)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96.3</a:t>
            </a:r>
          </a:p>
        </p:txBody>
      </p:sp>
    </p:spTree>
    <p:extLst>
      <p:ext uri="{BB962C8B-B14F-4D97-AF65-F5344CB8AC3E}">
        <p14:creationId xmlns:p14="http://schemas.microsoft.com/office/powerpoint/2010/main" val="146815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within:</a:t>
            </a:r>
          </a:p>
          <a:p>
            <a:pPr lvl="1"/>
            <a:r>
              <a:rPr lang="en-US" dirty="0"/>
              <a:t>The difference of each person minus their group mean, squared.</a:t>
            </a:r>
          </a:p>
          <a:p>
            <a:pPr lvl="1"/>
            <a:r>
              <a:rPr lang="en-US" dirty="0"/>
              <a:t>That’s the top half of the variance equation.</a:t>
            </a:r>
          </a:p>
          <a:p>
            <a:r>
              <a:rPr lang="en-US" dirty="0"/>
              <a:t>The logic here is that we don’t know why people differ within their own group, so it’s considered error. </a:t>
            </a:r>
          </a:p>
        </p:txBody>
      </p:sp>
    </p:spTree>
    <p:extLst>
      <p:ext uri="{BB962C8B-B14F-4D97-AF65-F5344CB8AC3E}">
        <p14:creationId xmlns:p14="http://schemas.microsoft.com/office/powerpoint/2010/main" val="52697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761067"/>
            <a:ext cx="81872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summary(chapter12)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sum((chapter12$cheese - 6.3)^2)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sum((chapter12$candy - 2.7)^2)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sum((chapter12$fruit - 5.10)^2)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8.1+8.1+12.9 = 29.1 within SS</a:t>
            </a:r>
          </a:p>
        </p:txBody>
      </p:sp>
    </p:spTree>
    <p:extLst>
      <p:ext uri="{BB962C8B-B14F-4D97-AF65-F5344CB8AC3E}">
        <p14:creationId xmlns:p14="http://schemas.microsoft.com/office/powerpoint/2010/main" val="154125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between</a:t>
            </a:r>
          </a:p>
          <a:p>
            <a:pPr lvl="1"/>
            <a:r>
              <a:rPr lang="en-US" dirty="0"/>
              <a:t>Each group minus the grand mean, squared, times n, and totaled.</a:t>
            </a:r>
          </a:p>
          <a:p>
            <a:pPr lvl="1"/>
            <a:r>
              <a:rPr lang="en-US" dirty="0"/>
              <a:t>Why times n? Every other formula is for each person, so we need to do this one for each person as well.</a:t>
            </a:r>
          </a:p>
          <a:p>
            <a:r>
              <a:rPr lang="en-US" dirty="0"/>
              <a:t>The logic here is to measure how much of the overall variance is IV group differences, not individual differences. </a:t>
            </a:r>
          </a:p>
        </p:txBody>
      </p:sp>
    </p:spTree>
    <p:extLst>
      <p:ext uri="{BB962C8B-B14F-4D97-AF65-F5344CB8AC3E}">
        <p14:creationId xmlns:p14="http://schemas.microsoft.com/office/powerpoint/2010/main" val="197188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(6.3 - 4.7)^2 *10 + </a:t>
            </a:r>
          </a:p>
          <a:p>
            <a:r>
              <a:rPr lang="hr-HR" dirty="0"/>
              <a:t>(2.7 - 4.7)^2 *10 + </a:t>
            </a:r>
          </a:p>
          <a:p>
            <a:r>
              <a:rPr lang="hr-HR" dirty="0"/>
              <a:t>(5.1 - 4.7)^2 *10</a:t>
            </a:r>
          </a:p>
          <a:p>
            <a:endParaRPr lang="hr-HR" dirty="0"/>
          </a:p>
          <a:p>
            <a:r>
              <a:rPr lang="hr-HR" dirty="0"/>
              <a:t>67.2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9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94521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67.2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7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Distributions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Z = Distribution of scores</a:t>
            </a:r>
          </a:p>
          <a:p>
            <a:r>
              <a:rPr lang="en-US" sz="2800" dirty="0"/>
              <a:t>Z = distribution of means (for samples)</a:t>
            </a:r>
          </a:p>
          <a:p>
            <a:r>
              <a:rPr lang="en-US" sz="2800" dirty="0"/>
              <a:t>t = distribution of means (for samples with estimated standard deviation)</a:t>
            </a:r>
          </a:p>
          <a:p>
            <a:r>
              <a:rPr lang="en-US" sz="2800" dirty="0"/>
              <a:t>t = distribution of mean differences (for paired samples with estimated standard deviation)</a:t>
            </a:r>
          </a:p>
          <a:p>
            <a:r>
              <a:rPr lang="en-US" sz="2800" dirty="0"/>
              <a:t>t = distribution of differences between means (for two groups independent t)</a:t>
            </a:r>
          </a:p>
        </p:txBody>
      </p:sp>
    </p:spTree>
    <p:extLst>
      <p:ext uri="{BB962C8B-B14F-4D97-AF65-F5344CB8AC3E}">
        <p14:creationId xmlns:p14="http://schemas.microsoft.com/office/powerpoint/2010/main" val="10376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i="1" dirty="0" err="1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478106"/>
              </p:ext>
            </p:extLst>
          </p:nvPr>
        </p:nvGraphicFramePr>
        <p:xfrm>
          <a:off x="685800" y="19812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sample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9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 for ANOVA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362200" y="2286000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name="Equation" r:id="rId4" imgW="1206360" imgH="241200" progId="Equation.3">
                  <p:embed/>
                </p:oleObj>
              </mc:Choice>
              <mc:Fallback>
                <p:oleObj name="Equation" r:id="rId4" imgW="1206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86000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2381250" y="2819400"/>
          <a:ext cx="4781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Equation" r:id="rId6" imgW="1892160" imgH="228600" progId="Equation.3">
                  <p:embed/>
                </p:oleObj>
              </mc:Choice>
              <mc:Fallback>
                <p:oleObj name="Equation" r:id="rId6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819400"/>
                        <a:ext cx="478155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/>
        </p:nvGraphicFramePr>
        <p:xfrm>
          <a:off x="3557588" y="3416300"/>
          <a:ext cx="17002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5" name="Equation" r:id="rId8" imgW="672840" imgH="215640" progId="Equation.3">
                  <p:embed/>
                </p:oleObj>
              </mc:Choice>
              <mc:Fallback>
                <p:oleObj name="Equation" r:id="rId8" imgW="672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416300"/>
                        <a:ext cx="17002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59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85278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74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2427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DIVIDE!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5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08842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DIVIDE</a:t>
                      </a:r>
                      <a:r>
                        <a:rPr lang="en-US" sz="1800" baseline="0" dirty="0">
                          <a:effectLst/>
                        </a:rPr>
                        <a:t>!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31.11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838200"/>
          </a:xfrm>
        </p:spPr>
        <p:txBody>
          <a:bodyPr/>
          <a:lstStyle/>
          <a:p>
            <a:pPr eaLnBrk="1" hangingPunct="1"/>
            <a:r>
              <a:rPr lang="en-US" sz="2800"/>
              <a:t>One-Way Between-Groups ANOVA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Everything about ANOVA but the calculations</a:t>
            </a:r>
          </a:p>
          <a:p>
            <a:pPr lvl="2" eaLnBrk="1" hangingPunct="1"/>
            <a:r>
              <a:rPr lang="en-US"/>
              <a:t>1. Identify the populations, distribution, and      assumptions.</a:t>
            </a:r>
          </a:p>
          <a:p>
            <a:pPr lvl="2" eaLnBrk="1" hangingPunct="1"/>
            <a:r>
              <a:rPr lang="en-US"/>
              <a:t>2. State the null and research hypotheses.</a:t>
            </a:r>
          </a:p>
          <a:p>
            <a:pPr lvl="2" eaLnBrk="1" hangingPunct="1"/>
            <a:r>
              <a:rPr lang="en-US"/>
              <a:t>3. Determine the characteristics of the comparison distribution.</a:t>
            </a:r>
          </a:p>
          <a:p>
            <a:pPr lvl="2" eaLnBrk="1" hangingPunct="1"/>
            <a:r>
              <a:rPr lang="en-US"/>
              <a:t>4. Determine the critical value, or cutoff.</a:t>
            </a:r>
          </a:p>
          <a:p>
            <a:pPr lvl="2" eaLnBrk="1" hangingPunct="1"/>
            <a:r>
              <a:rPr lang="en-US"/>
              <a:t>5. Calculate the test statistic.</a:t>
            </a:r>
          </a:p>
          <a:p>
            <a:pPr lvl="2" eaLnBrk="1" hangingPunct="1"/>
            <a:r>
              <a:rPr lang="en-US"/>
              <a:t>6. Make a decision. </a:t>
            </a:r>
          </a:p>
          <a:p>
            <a:pPr lvl="1" eaLnBrk="1" hangingPunct="1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/>
              <a:t>Assumptions of ANOVAs</a:t>
            </a:r>
          </a:p>
        </p:txBody>
      </p:sp>
      <p:sp>
        <p:nvSpPr>
          <p:cNvPr id="32770" name="Text Placeholder 2"/>
          <p:cNvSpPr>
            <a:spLocks noGrp="1"/>
          </p:cNvSpPr>
          <p:nvPr>
            <p:ph type="body" idx="4294967295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/>
              <a:t>Random selection of samples</a:t>
            </a:r>
          </a:p>
          <a:p>
            <a:r>
              <a:rPr lang="en-US" dirty="0"/>
              <a:t>Normally distributed sample</a:t>
            </a:r>
          </a:p>
          <a:p>
            <a:r>
              <a:rPr lang="en-US" dirty="0"/>
              <a:t>DV is scale</a:t>
            </a:r>
          </a:p>
          <a:p>
            <a:r>
              <a:rPr lang="en-US" dirty="0"/>
              <a:t>Homoscedasticity: samples come from populations with the same variance</a:t>
            </a:r>
          </a:p>
          <a:p>
            <a:pPr lvl="1"/>
            <a:r>
              <a:rPr lang="en-US" dirty="0"/>
              <a:t>Generally this is referred to as homogeneity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all the sample groups</a:t>
            </a:r>
          </a:p>
          <a:p>
            <a:r>
              <a:rPr lang="en-US" dirty="0"/>
              <a:t>ONLY us = and =/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8745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R: cheese =/ candy =/ fruit</a:t>
            </a:r>
          </a:p>
          <a:p>
            <a:r>
              <a:rPr lang="en-US" dirty="0"/>
              <a:t>N: cheese = candy = fruit</a:t>
            </a:r>
          </a:p>
        </p:txBody>
      </p:sp>
    </p:spTree>
    <p:extLst>
      <p:ext uri="{BB962C8B-B14F-4D97-AF65-F5344CB8AC3E}">
        <p14:creationId xmlns:p14="http://schemas.microsoft.com/office/powerpoint/2010/main" val="446707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want to calculate the means, so we know what we are comparing.</a:t>
            </a:r>
          </a:p>
          <a:p>
            <a:r>
              <a:rPr lang="en-US" dirty="0"/>
              <a:t>Then calculate the ANOVA summary table. </a:t>
            </a:r>
          </a:p>
        </p:txBody>
      </p:sp>
    </p:spTree>
    <p:extLst>
      <p:ext uri="{BB962C8B-B14F-4D97-AF65-F5344CB8AC3E}">
        <p14:creationId xmlns:p14="http://schemas.microsoft.com/office/powerpoint/2010/main" val="121497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890"/>
            <a:ext cx="9144000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17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means:</a:t>
            </a:r>
          </a:p>
          <a:p>
            <a:pPr lvl="1"/>
            <a:r>
              <a:rPr lang="en-US" dirty="0"/>
              <a:t>summary(</a:t>
            </a:r>
            <a:r>
              <a:rPr lang="en-US" i="1" dirty="0"/>
              <a:t>dataset</a:t>
            </a:r>
            <a:r>
              <a:rPr lang="en-US" dirty="0"/>
              <a:t>)</a:t>
            </a:r>
          </a:p>
          <a:p>
            <a:r>
              <a:rPr lang="en-US" dirty="0"/>
              <a:t>To get the ANOVA table:</a:t>
            </a:r>
          </a:p>
          <a:p>
            <a:pPr lvl="1"/>
            <a:r>
              <a:rPr lang="en-US" dirty="0"/>
              <a:t>Restructure the data</a:t>
            </a:r>
          </a:p>
          <a:p>
            <a:pPr lvl="1"/>
            <a:r>
              <a:rPr lang="en-US" dirty="0"/>
              <a:t>Add a participant number 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ezANOVA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740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Restructure the data from wide to long format.</a:t>
            </a:r>
          </a:p>
          <a:p>
            <a:pPr lvl="1"/>
            <a:r>
              <a:rPr lang="en-US" dirty="0"/>
              <a:t>Use the reshape library (NOT reshape2)</a:t>
            </a:r>
          </a:p>
          <a:p>
            <a:r>
              <a:rPr lang="en-US" dirty="0" err="1"/>
              <a:t>longdata</a:t>
            </a:r>
            <a:r>
              <a:rPr lang="en-US" dirty="0"/>
              <a:t> = melt(</a:t>
            </a:r>
            <a:r>
              <a:rPr lang="en-US" i="1" dirty="0"/>
              <a:t>dataset,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measured = c(“</a:t>
            </a:r>
            <a:r>
              <a:rPr lang="en-US" i="1" dirty="0"/>
              <a:t>column”, column”</a:t>
            </a:r>
            <a:r>
              <a:rPr lang="is-IS" dirty="0"/>
              <a:t>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83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participant number:</a:t>
            </a:r>
          </a:p>
          <a:p>
            <a:r>
              <a:rPr lang="en-US" dirty="0" err="1"/>
              <a:t>longdata$partno</a:t>
            </a:r>
            <a:r>
              <a:rPr lang="en-US" dirty="0"/>
              <a:t> = 1:nrow(</a:t>
            </a:r>
            <a:r>
              <a:rPr lang="en-US" dirty="0" err="1"/>
              <a:t>longdata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0156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</a:t>
            </a:r>
          </a:p>
          <a:p>
            <a:pPr lvl="1"/>
            <a:r>
              <a:rPr lang="en-US" dirty="0"/>
              <a:t>Reshape changes the names of the columns</a:t>
            </a:r>
          </a:p>
          <a:p>
            <a:pPr lvl="1"/>
            <a:r>
              <a:rPr lang="en-US" dirty="0"/>
              <a:t>Variable = group, your IV</a:t>
            </a:r>
          </a:p>
          <a:p>
            <a:pPr lvl="1"/>
            <a:r>
              <a:rPr lang="en-US" dirty="0"/>
              <a:t>Value = score, your DV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271433"/>
            <a:ext cx="2857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8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ezANOVA</a:t>
            </a:r>
            <a:r>
              <a:rPr lang="en-US" dirty="0"/>
              <a:t> to get your ANOVA.</a:t>
            </a:r>
          </a:p>
          <a:p>
            <a:pPr marL="0" indent="0">
              <a:buNone/>
            </a:pPr>
            <a:r>
              <a:rPr lang="en-US" dirty="0" err="1"/>
              <a:t>ezANOVA</a:t>
            </a:r>
            <a:r>
              <a:rPr lang="en-US" dirty="0"/>
              <a:t>(data = </a:t>
            </a:r>
            <a:r>
              <a:rPr lang="en-US" i="1" dirty="0"/>
              <a:t>dataset</a:t>
            </a:r>
            <a:r>
              <a:rPr lang="en-US" dirty="0"/>
              <a:t>,        </a:t>
            </a:r>
          </a:p>
          <a:p>
            <a:pPr marL="0" indent="0">
              <a:buNone/>
            </a:pPr>
            <a:r>
              <a:rPr lang="en-US" dirty="0"/>
              <a:t>	dv = value,        </a:t>
            </a:r>
          </a:p>
          <a:p>
            <a:pPr marL="0" indent="0">
              <a:buNone/>
            </a:pPr>
            <a:r>
              <a:rPr lang="en-US" dirty="0"/>
              <a:t>	between = variable,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wid</a:t>
            </a:r>
            <a:r>
              <a:rPr lang="en-US" dirty="0"/>
              <a:t> = </a:t>
            </a:r>
            <a:r>
              <a:rPr lang="en-US" dirty="0" err="1"/>
              <a:t>partno</a:t>
            </a:r>
            <a:r>
              <a:rPr lang="en-US" dirty="0"/>
              <a:t>,         </a:t>
            </a:r>
          </a:p>
          <a:p>
            <a:pPr marL="0" indent="0">
              <a:buNone/>
            </a:pPr>
            <a:r>
              <a:rPr lang="en-US" dirty="0"/>
              <a:t>	type = 3,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return_aov</a:t>
            </a:r>
            <a:r>
              <a:rPr lang="en-US" dirty="0"/>
              <a:t> = T)</a:t>
            </a:r>
          </a:p>
        </p:txBody>
      </p:sp>
    </p:spTree>
    <p:extLst>
      <p:ext uri="{BB962C8B-B14F-4D97-AF65-F5344CB8AC3E}">
        <p14:creationId xmlns:p14="http://schemas.microsoft.com/office/powerpoint/2010/main" val="1304596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229600" cy="660686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 bwMode="auto">
          <a:xfrm>
            <a:off x="76200" y="228600"/>
            <a:ext cx="8763000" cy="129540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5" name="Frame 4"/>
          <p:cNvSpPr/>
          <p:nvPr/>
        </p:nvSpPr>
        <p:spPr bwMode="auto">
          <a:xfrm>
            <a:off x="16727" y="4495800"/>
            <a:ext cx="8763000" cy="129540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756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F critical?</a:t>
            </a:r>
          </a:p>
          <a:p>
            <a:pPr lvl="1"/>
            <a:r>
              <a:rPr lang="en-US" dirty="0" err="1"/>
              <a:t>qf</a:t>
            </a:r>
            <a:r>
              <a:rPr lang="en-US" dirty="0"/>
              <a:t>(.05, </a:t>
            </a:r>
            <a:r>
              <a:rPr lang="en-US" dirty="0" err="1"/>
              <a:t>df</a:t>
            </a:r>
            <a:r>
              <a:rPr lang="en-US" dirty="0"/>
              <a:t> </a:t>
            </a:r>
            <a:r>
              <a:rPr lang="en-US" dirty="0" err="1"/>
              <a:t>bn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 </a:t>
            </a:r>
            <a:r>
              <a:rPr lang="en-US" dirty="0" err="1"/>
              <a:t>wn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 = F)</a:t>
            </a:r>
          </a:p>
          <a:p>
            <a:pPr lvl="1"/>
            <a:r>
              <a:rPr lang="en-US" dirty="0" err="1"/>
              <a:t>qf</a:t>
            </a:r>
            <a:r>
              <a:rPr lang="en-US" dirty="0"/>
              <a:t>(.05, 2, 27, </a:t>
            </a:r>
            <a:r>
              <a:rPr lang="en-US" dirty="0" err="1"/>
              <a:t>lower.tail</a:t>
            </a:r>
            <a:r>
              <a:rPr lang="en-US" dirty="0"/>
              <a:t> = F)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Don’t change </a:t>
            </a:r>
            <a:r>
              <a:rPr lang="en-US" dirty="0" err="1"/>
              <a:t>lower.tail</a:t>
            </a:r>
            <a:endParaRPr lang="en-US" dirty="0"/>
          </a:p>
          <a:p>
            <a:pPr lvl="1"/>
            <a:r>
              <a:rPr lang="en-US" dirty="0"/>
              <a:t>No / 2 since always one tailed</a:t>
            </a:r>
          </a:p>
        </p:txBody>
      </p:sp>
    </p:spTree>
    <p:extLst>
      <p:ext uri="{BB962C8B-B14F-4D97-AF65-F5344CB8AC3E}">
        <p14:creationId xmlns:p14="http://schemas.microsoft.com/office/powerpoint/2010/main" val="833786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 from the source table. </a:t>
            </a:r>
          </a:p>
        </p:txBody>
      </p:sp>
    </p:spTree>
    <p:extLst>
      <p:ext uri="{BB962C8B-B14F-4D97-AF65-F5344CB8AC3E}">
        <p14:creationId xmlns:p14="http://schemas.microsoft.com/office/powerpoint/2010/main" val="1147929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F found in step 5 &gt; F critical in step 4?</a:t>
            </a:r>
          </a:p>
          <a:p>
            <a:pPr lvl="1"/>
            <a:r>
              <a:rPr lang="en-US" dirty="0"/>
              <a:t>Reject null</a:t>
            </a:r>
          </a:p>
          <a:p>
            <a:r>
              <a:rPr lang="en-US" dirty="0"/>
              <a:t>If not:</a:t>
            </a:r>
          </a:p>
          <a:p>
            <a:pPr lvl="1"/>
            <a:r>
              <a:rPr lang="en-US" dirty="0"/>
              <a:t>Fail to reject null</a:t>
            </a:r>
          </a:p>
        </p:txBody>
      </p:sp>
    </p:spTree>
    <p:extLst>
      <p:ext uri="{BB962C8B-B14F-4D97-AF65-F5344CB8AC3E}">
        <p14:creationId xmlns:p14="http://schemas.microsoft.com/office/powerpoint/2010/main" val="1878056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/>
              <a:t>Calculating Effect Size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is a common measure of effect size for ANOVAs.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67.2 / 96.3 = .70 </a:t>
            </a:r>
          </a:p>
          <a:p>
            <a:r>
              <a:rPr lang="en-US" dirty="0"/>
              <a:t>Or use the </a:t>
            </a:r>
            <a:r>
              <a:rPr lang="en-US" i="1" dirty="0" err="1"/>
              <a:t>ges</a:t>
            </a:r>
            <a:r>
              <a:rPr lang="en-US" i="1" dirty="0"/>
              <a:t> </a:t>
            </a:r>
            <a:r>
              <a:rPr lang="en-US" dirty="0"/>
              <a:t>column. </a:t>
            </a:r>
          </a:p>
          <a:p>
            <a:pPr>
              <a:buFontTx/>
              <a:buNone/>
            </a:pPr>
            <a:r>
              <a:rPr lang="en-US" dirty="0"/>
              <a:t>Only 0-1, it is a proportion. 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90800" y="3213100"/>
          <a:ext cx="2413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4" imgW="863280" imgH="431640" progId="Equation.3">
                  <p:embed/>
                </p:oleObj>
              </mc:Choice>
              <mc:Fallback>
                <p:oleObj name="Equation" r:id="rId4" imgW="863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213100"/>
                        <a:ext cx="24130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62600" y="2743200"/>
            <a:ext cx="779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Amount of </a:t>
            </a:r>
          </a:p>
          <a:p>
            <a:r>
              <a:rPr lang="en-US" dirty="0"/>
              <a:t>variance due to </a:t>
            </a:r>
          </a:p>
          <a:p>
            <a:r>
              <a:rPr lang="en-US" dirty="0"/>
              <a:t>the IV out of the total.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do lots of </a:t>
            </a:r>
            <a:r>
              <a:rPr lang="en-US" i="1" dirty="0"/>
              <a:t>pairwise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-tests</a:t>
            </a:r>
          </a:p>
          <a:p>
            <a:pPr lvl="1"/>
            <a:r>
              <a:rPr lang="en-US" dirty="0"/>
              <a:t>Group 1 versus Group 2</a:t>
            </a:r>
          </a:p>
          <a:p>
            <a:pPr lvl="1"/>
            <a:r>
              <a:rPr lang="en-US" dirty="0"/>
              <a:t>Group 1 versus Group 3</a:t>
            </a:r>
          </a:p>
          <a:p>
            <a:pPr lvl="1"/>
            <a:r>
              <a:rPr lang="en-US" dirty="0"/>
              <a:t>Group 2 versus Group 3</a:t>
            </a:r>
          </a:p>
          <a:p>
            <a:r>
              <a:rPr lang="en-US" dirty="0"/>
              <a:t>(that’s too easy though)</a:t>
            </a:r>
          </a:p>
        </p:txBody>
      </p:sp>
    </p:spTree>
    <p:extLst>
      <p:ext uri="{BB962C8B-B14F-4D97-AF65-F5344CB8AC3E}">
        <p14:creationId xmlns:p14="http://schemas.microsoft.com/office/powerpoint/2010/main" val="160522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E:\CH12\NolH2e_tb_12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736725"/>
            <a:ext cx="7467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/>
              <a:t>Post-Hoc Tests to Determine Which Groups Are Different 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772400" cy="3200400"/>
          </a:xfrm>
        </p:spPr>
        <p:txBody>
          <a:bodyPr/>
          <a:lstStyle/>
          <a:p>
            <a:pPr eaLnBrk="1" hangingPunct="1"/>
            <a:r>
              <a:rPr lang="en-US" dirty="0"/>
              <a:t>When you have three groups, and </a:t>
            </a:r>
            <a:r>
              <a:rPr lang="en-US" i="1" dirty="0"/>
              <a:t>F</a:t>
            </a:r>
            <a:r>
              <a:rPr lang="en-US" dirty="0"/>
              <a:t> is significant, how do you know where the difference(s) are?</a:t>
            </a:r>
          </a:p>
          <a:p>
            <a:pPr eaLnBrk="1" hangingPunct="1"/>
            <a:r>
              <a:rPr lang="en-US" dirty="0"/>
              <a:t>Run a post hoc test</a:t>
            </a:r>
          </a:p>
          <a:p>
            <a:pPr eaLnBrk="1" hangingPunct="1"/>
            <a:r>
              <a:rPr lang="en-US" dirty="0"/>
              <a:t>Run a post hoc correction</a:t>
            </a:r>
          </a:p>
          <a:p>
            <a:pPr lvl="1" eaLnBrk="1" hangingPunct="1"/>
            <a:r>
              <a:rPr lang="en-US" dirty="0"/>
              <a:t>Bonferroni </a:t>
            </a:r>
          </a:p>
          <a:p>
            <a:pPr lvl="1" eaLnBrk="1" hangingPunct="1"/>
            <a:r>
              <a:rPr lang="en-US" dirty="0"/>
              <a:t>(other types: Tukey, </a:t>
            </a:r>
            <a:r>
              <a:rPr lang="en-US" dirty="0" err="1"/>
              <a:t>Scheffe</a:t>
            </a:r>
            <a:r>
              <a:rPr lang="en-US" dirty="0"/>
              <a:t>)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Programming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hoc </a:t>
            </a:r>
            <a:r>
              <a:rPr lang="en-US" i="1" dirty="0"/>
              <a:t>tests</a:t>
            </a:r>
            <a:endParaRPr lang="en-US" dirty="0"/>
          </a:p>
          <a:p>
            <a:pPr lvl="1"/>
            <a:r>
              <a:rPr lang="en-US" dirty="0"/>
              <a:t>Independent t because it matches the type of research design (between subjects ANOVA = between groups = independent t)</a:t>
            </a:r>
          </a:p>
          <a:p>
            <a:r>
              <a:rPr lang="en-US" dirty="0"/>
              <a:t>Post hoc </a:t>
            </a:r>
            <a:r>
              <a:rPr lang="en-US" i="1" dirty="0"/>
              <a:t>corrections</a:t>
            </a:r>
            <a:endParaRPr lang="en-US" dirty="0"/>
          </a:p>
          <a:p>
            <a:pPr lvl="1"/>
            <a:r>
              <a:rPr lang="en-US" dirty="0"/>
              <a:t>Solve our type 1 error problem</a:t>
            </a:r>
          </a:p>
        </p:txBody>
      </p:sp>
    </p:spTree>
    <p:extLst>
      <p:ext uri="{BB962C8B-B14F-4D97-AF65-F5344CB8AC3E}">
        <p14:creationId xmlns:p14="http://schemas.microsoft.com/office/powerpoint/2010/main" val="2244662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/>
              <a:t>The Bonferroni Test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153400" cy="3200400"/>
          </a:xfrm>
        </p:spPr>
        <p:txBody>
          <a:bodyPr/>
          <a:lstStyle/>
          <a:p>
            <a:r>
              <a:rPr lang="en-US" dirty="0"/>
              <a:t>A post-hoc correction on a test that provides a more strict critical value for every comparison of means.</a:t>
            </a:r>
          </a:p>
          <a:p>
            <a:r>
              <a:rPr lang="en-US" dirty="0"/>
              <a:t>We use a smaller critical region to make it more difficult to reject the null hypothesis. </a:t>
            </a:r>
          </a:p>
          <a:p>
            <a:pPr lvl="1"/>
            <a:r>
              <a:rPr lang="en-US" dirty="0"/>
              <a:t>Determine the number of comparisons we plan to make. </a:t>
            </a:r>
          </a:p>
          <a:p>
            <a:r>
              <a:rPr lang="en-US" dirty="0"/>
              <a:t>Divide the </a:t>
            </a:r>
            <a:r>
              <a:rPr lang="en-US" i="1" dirty="0"/>
              <a:t>alpha (p&lt;.05, p&lt;.01) </a:t>
            </a:r>
            <a:r>
              <a:rPr lang="en-US" dirty="0"/>
              <a:t>level by the number of comparisons.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E:\CH12\NolH2e_tb_12_1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6800" y="1752600"/>
            <a:ext cx="7537450" cy="41148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in </a:t>
            </a:r>
            <a:r>
              <a:rPr lang="en-US" i="1" dirty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pairwise.t.test</a:t>
            </a:r>
            <a:r>
              <a:rPr lang="en-US" dirty="0"/>
              <a:t>(</a:t>
            </a:r>
            <a:r>
              <a:rPr lang="en-US" dirty="0" err="1"/>
              <a:t>longdata$value</a:t>
            </a:r>
            <a:r>
              <a:rPr lang="en-US" dirty="0"/>
              <a:t>,               	</a:t>
            </a:r>
            <a:r>
              <a:rPr lang="en-US" dirty="0" err="1"/>
              <a:t>longdata$variable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paired = F,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var.equal</a:t>
            </a:r>
            <a:r>
              <a:rPr lang="en-US" dirty="0"/>
              <a:t> = T,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p.adjust.method</a:t>
            </a:r>
            <a:r>
              <a:rPr lang="en-US" dirty="0"/>
              <a:t> = "</a:t>
            </a:r>
            <a:r>
              <a:rPr lang="en-US" dirty="0" err="1"/>
              <a:t>bonferroni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577098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in </a:t>
            </a:r>
            <a:r>
              <a:rPr lang="en-US" i="1" dirty="0"/>
              <a:t>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77999"/>
            <a:ext cx="7162800" cy="2794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467" y="5164667"/>
            <a:ext cx="798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Remember, you can turn off scientific notation with </a:t>
            </a:r>
          </a:p>
          <a:p>
            <a:r>
              <a:rPr lang="en-US" dirty="0"/>
              <a:t>options(</a:t>
            </a:r>
            <a:r>
              <a:rPr lang="en-US" dirty="0" err="1"/>
              <a:t>scipen</a:t>
            </a:r>
            <a:r>
              <a:rPr lang="en-US" dirty="0"/>
              <a:t> = 999)</a:t>
            </a:r>
          </a:p>
        </p:txBody>
      </p:sp>
    </p:spTree>
    <p:extLst>
      <p:ext uri="{BB962C8B-B14F-4D97-AF65-F5344CB8AC3E}">
        <p14:creationId xmlns:p14="http://schemas.microsoft.com/office/powerpoint/2010/main" val="1075872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I do with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286000"/>
            <a:ext cx="795358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11579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Comparison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Reject?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533" y="4572000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fill in the </a:t>
            </a:r>
            <a:r>
              <a:rPr lang="en-US"/>
              <a:t>group comparisons</a:t>
            </a:r>
          </a:p>
        </p:txBody>
      </p:sp>
    </p:spTree>
    <p:extLst>
      <p:ext uri="{BB962C8B-B14F-4D97-AF65-F5344CB8AC3E}">
        <p14:creationId xmlns:p14="http://schemas.microsoft.com/office/powerpoint/2010/main" val="191287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12417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 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 2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P-value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Comparison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Reject?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.046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4572000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fill in the p values from </a:t>
            </a:r>
            <a:r>
              <a:rPr lang="en-US"/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185087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4038600"/>
          </a:xfrm>
        </p:spPr>
        <p:txBody>
          <a:bodyPr/>
          <a:lstStyle/>
          <a:p>
            <a:pPr eaLnBrk="1" hangingPunct="1"/>
            <a:r>
              <a:rPr lang="en-US" dirty="0"/>
              <a:t>The problem of too many </a:t>
            </a:r>
            <a:r>
              <a:rPr lang="en-US" i="1" dirty="0"/>
              <a:t>t </a:t>
            </a:r>
            <a:r>
              <a:rPr lang="en-US" dirty="0"/>
              <a:t>tests</a:t>
            </a:r>
          </a:p>
          <a:p>
            <a:pPr lvl="1" eaLnBrk="1" hangingPunct="1"/>
            <a:r>
              <a:rPr lang="en-US" dirty="0"/>
              <a:t>Fishing for a finding</a:t>
            </a:r>
          </a:p>
          <a:p>
            <a:pPr eaLnBrk="1" hangingPunct="1"/>
            <a:r>
              <a:rPr lang="en-US" dirty="0"/>
              <a:t>Problem of Type I error (alpha)</a:t>
            </a:r>
          </a:p>
          <a:p>
            <a:pPr lvl="1" eaLnBrk="1" hangingPunct="1"/>
            <a:r>
              <a:rPr lang="en-US" dirty="0"/>
              <a:t>New type 1 error rate = 1 – (1-alpha)</a:t>
            </a:r>
            <a:r>
              <a:rPr lang="en-US" baseline="30000" dirty="0"/>
              <a:t>c</a:t>
            </a:r>
            <a:endParaRPr lang="en-US" dirty="0"/>
          </a:p>
          <a:p>
            <a:pPr lvl="1" eaLnBrk="1" hangingPunct="1"/>
            <a:r>
              <a:rPr lang="en-US" dirty="0"/>
              <a:t>We want type 1 error rate to stay at .05</a:t>
            </a:r>
          </a:p>
        </p:txBody>
      </p:sp>
      <p:sp>
        <p:nvSpPr>
          <p:cNvPr id="20482" name="Tit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7772400" cy="533400"/>
          </a:xfrm>
        </p:spPr>
        <p:txBody>
          <a:bodyPr/>
          <a:lstStyle/>
          <a:p>
            <a:r>
              <a:rPr lang="en-US"/>
              <a:t>Why not use multiple </a:t>
            </a:r>
            <a:r>
              <a:rPr lang="en-US" i="1"/>
              <a:t>t</a:t>
            </a:r>
            <a:r>
              <a:rPr lang="en-US"/>
              <a:t>-tests?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3038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 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 2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P-value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Comparison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Reject?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i="1" baseline="0" dirty="0"/>
                        <a:t>p</a:t>
                      </a:r>
                      <a:r>
                        <a:rPr lang="en-US" i="0" baseline="0" dirty="0"/>
                        <a:t> &lt; .05</a:t>
                      </a:r>
                      <a:endParaRPr lang="en-US" i="1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.046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/>
                        <a:t>p</a:t>
                      </a:r>
                      <a:r>
                        <a:rPr lang="en-US" i="0" baseline="0" dirty="0"/>
                        <a:t> &lt; .05</a:t>
                      </a:r>
                      <a:endParaRPr lang="en-US" i="1" dirty="0"/>
                    </a:p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baseline="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/>
                        <a:t>p</a:t>
                      </a:r>
                      <a:r>
                        <a:rPr lang="en-US" i="0" baseline="0" dirty="0"/>
                        <a:t> &lt; .05</a:t>
                      </a:r>
                      <a:endParaRPr lang="en-US" i="1" dirty="0"/>
                    </a:p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4350603"/>
            <a:ext cx="748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your alpha value, remember p value is </a:t>
            </a:r>
            <a:r>
              <a:rPr lang="en-US"/>
              <a:t>corrected already</a:t>
            </a:r>
          </a:p>
        </p:txBody>
      </p:sp>
    </p:spTree>
    <p:extLst>
      <p:ext uri="{BB962C8B-B14F-4D97-AF65-F5344CB8AC3E}">
        <p14:creationId xmlns:p14="http://schemas.microsoft.com/office/powerpoint/2010/main" val="190889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7380"/>
              </p:ext>
            </p:extLst>
          </p:nvPr>
        </p:nvGraphicFramePr>
        <p:xfrm>
          <a:off x="381000" y="533400"/>
          <a:ext cx="8305802" cy="40386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Comparison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Reject?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 .001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r>
                        <a:rPr lang="en-US" i="1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YES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 &gt; 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.046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YES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  <a:r>
                        <a:rPr lang="en-US" sz="2000" baseline="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&gt; fruit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&lt; .001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baseline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YES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 &gt; candy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4800600"/>
            <a:ext cx="5389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Decide if you want to reject or not!</a:t>
            </a:r>
          </a:p>
          <a:p>
            <a:r>
              <a:rPr lang="en-US" dirty="0"/>
              <a:t>Interpret!</a:t>
            </a:r>
          </a:p>
        </p:txBody>
      </p:sp>
    </p:spTree>
    <p:extLst>
      <p:ext uri="{BB962C8B-B14F-4D97-AF65-F5344CB8AC3E}">
        <p14:creationId xmlns:p14="http://schemas.microsoft.com/office/powerpoint/2010/main" val="75576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Therefore,</a:t>
            </a:r>
          </a:p>
          <a:p>
            <a:pPr lvl="1"/>
            <a:r>
              <a:rPr lang="en-US" dirty="0"/>
              <a:t>Cheese &gt; fruit &gt; candy on ratings of healthiness for snacks.</a:t>
            </a:r>
          </a:p>
          <a:p>
            <a:pPr lvl="1"/>
            <a:r>
              <a:rPr lang="en-US" dirty="0"/>
              <a:t>Because cheese is the best.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23925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do?</a:t>
            </a:r>
          </a:p>
        </p:txBody>
      </p:sp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to use an </a:t>
            </a:r>
            <a:r>
              <a:rPr lang="en-US" i="1" dirty="0"/>
              <a:t>F</a:t>
            </a:r>
            <a:r>
              <a:rPr lang="en-US" dirty="0"/>
              <a:t> distribution</a:t>
            </a:r>
          </a:p>
          <a:p>
            <a:pPr lvl="1" eaLnBrk="1" hangingPunct="1"/>
            <a:r>
              <a:rPr lang="en-US" dirty="0"/>
              <a:t>Working with more than two samples</a:t>
            </a:r>
          </a:p>
          <a:p>
            <a:pPr eaLnBrk="1" hangingPunct="1"/>
            <a:r>
              <a:rPr lang="en-US" dirty="0"/>
              <a:t>ANOVA</a:t>
            </a:r>
          </a:p>
          <a:p>
            <a:pPr lvl="1" eaLnBrk="1" hangingPunct="1"/>
            <a:r>
              <a:rPr lang="en-US" dirty="0"/>
              <a:t>Analysis of Variance</a:t>
            </a:r>
          </a:p>
          <a:p>
            <a:pPr lvl="1" eaLnBrk="1" hangingPunct="1"/>
            <a:r>
              <a:rPr lang="en-US" dirty="0"/>
              <a:t>Used with two or more nominal independent variables and an interval/ratio dependent variable</a:t>
            </a:r>
          </a:p>
          <a:p>
            <a:pPr lvl="2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/>
              <a:t>	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 idx="4294967295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/>
              <a:t>Types of ANOVA</a:t>
            </a:r>
          </a:p>
        </p:txBody>
      </p:sp>
      <p:sp>
        <p:nvSpPr>
          <p:cNvPr id="30722" name="Text Placeholder 2"/>
          <p:cNvSpPr>
            <a:spLocks noGrp="1"/>
          </p:cNvSpPr>
          <p:nvPr>
            <p:ph type="body" idx="4294967295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US" dirty="0"/>
              <a:t>One-Way: hypothesis test including one nominal variable with more than two levels and a scale DV</a:t>
            </a:r>
          </a:p>
          <a:p>
            <a:pPr lvl="1"/>
            <a:r>
              <a:rPr lang="en-US" dirty="0"/>
              <a:t>Within-Groups: more than two samples, with the same participants; also called repeated-measures</a:t>
            </a:r>
          </a:p>
          <a:p>
            <a:pPr lvl="1"/>
            <a:r>
              <a:rPr lang="en-US" dirty="0"/>
              <a:t>Between-Groups: more than two samples, with different participants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4635517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1818</Words>
  <Application>Microsoft Macintosh PowerPoint</Application>
  <PresentationFormat>On-screen Show (4:3)</PresentationFormat>
  <Paragraphs>499</Paragraphs>
  <Slides>62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B Helvetica Bold</vt:lpstr>
      <vt:lpstr>Calibri</vt:lpstr>
      <vt:lpstr>Cambria Math</vt:lpstr>
      <vt:lpstr>Helvetica</vt:lpstr>
      <vt:lpstr>Helvetica Neue</vt:lpstr>
      <vt:lpstr>Lucida Grande</vt:lpstr>
      <vt:lpstr>Times New Roman</vt:lpstr>
      <vt:lpstr>Blank Presentation</vt:lpstr>
      <vt:lpstr>Equation</vt:lpstr>
      <vt:lpstr>Between-Groups ANOVA</vt:lpstr>
      <vt:lpstr>Quick Test Reminder</vt:lpstr>
      <vt:lpstr>Quick Distributions Reminder</vt:lpstr>
      <vt:lpstr>PowerPoint Presentation</vt:lpstr>
      <vt:lpstr>So what now?</vt:lpstr>
      <vt:lpstr>Why not use multiple t-tests?</vt:lpstr>
      <vt:lpstr>PowerPoint Presentation</vt:lpstr>
      <vt:lpstr>So what do we do?</vt:lpstr>
      <vt:lpstr>Types of ANOVA</vt:lpstr>
      <vt:lpstr>The F distribution</vt:lpstr>
      <vt:lpstr>The F distribution</vt:lpstr>
      <vt:lpstr>PowerPoint Presentation</vt:lpstr>
      <vt:lpstr>Let’s talk about test statistics</vt:lpstr>
      <vt:lpstr>The F Distribution</vt:lpstr>
      <vt:lpstr>Logic behind the F Statistic</vt:lpstr>
      <vt:lpstr>Types of Variance</vt:lpstr>
      <vt:lpstr>PowerPoint Presentation</vt:lpstr>
      <vt:lpstr>Formulae</vt:lpstr>
      <vt:lpstr>The Source Table</vt:lpstr>
      <vt:lpstr>PowerPoint Presentation</vt:lpstr>
      <vt:lpstr>PowerPoint Presentation</vt:lpstr>
      <vt:lpstr>Sum of Squares Example</vt:lpstr>
      <vt:lpstr>Sum of Squares Example</vt:lpstr>
      <vt:lpstr>Sum of Squares Example</vt:lpstr>
      <vt:lpstr>Sum of Squares Example</vt:lpstr>
      <vt:lpstr>Sum of Squares Example</vt:lpstr>
      <vt:lpstr>Sum of Squares Example</vt:lpstr>
      <vt:lpstr>Sum of Squares Example</vt:lpstr>
      <vt:lpstr>PowerPoint Presentation</vt:lpstr>
      <vt:lpstr>Let’s talk about df</vt:lpstr>
      <vt:lpstr>Degrees of Freedom for ANOVA</vt:lpstr>
      <vt:lpstr>PowerPoint Presentation</vt:lpstr>
      <vt:lpstr>PowerPoint Presentation</vt:lpstr>
      <vt:lpstr>PowerPoint Presentation</vt:lpstr>
      <vt:lpstr>One-Way Between-Groups ANOVA</vt:lpstr>
      <vt:lpstr>Assumptions of ANOVAs</vt:lpstr>
      <vt:lpstr>Step 2</vt:lpstr>
      <vt:lpstr>Step 2</vt:lpstr>
      <vt:lpstr>Step 3</vt:lpstr>
      <vt:lpstr>Step 3</vt:lpstr>
      <vt:lpstr>Step 3</vt:lpstr>
      <vt:lpstr>Step 3</vt:lpstr>
      <vt:lpstr>Step 3</vt:lpstr>
      <vt:lpstr>Step 3</vt:lpstr>
      <vt:lpstr>Step 3</vt:lpstr>
      <vt:lpstr>Step 4</vt:lpstr>
      <vt:lpstr>Step 5</vt:lpstr>
      <vt:lpstr>Step 6</vt:lpstr>
      <vt:lpstr>Calculating Effect Size</vt:lpstr>
      <vt:lpstr>PowerPoint Presentation</vt:lpstr>
      <vt:lpstr>Post-Hoc Tests to Determine Which Groups Are Different </vt:lpstr>
      <vt:lpstr>Important Programming Note</vt:lpstr>
      <vt:lpstr>The Bonferroni Test</vt:lpstr>
      <vt:lpstr>PowerPoint Presentation</vt:lpstr>
      <vt:lpstr>Bonferroni in R</vt:lpstr>
      <vt:lpstr>Bonferroni in R</vt:lpstr>
      <vt:lpstr>So, what do I do with this?</vt:lpstr>
      <vt:lpstr>PowerPoint Presentation</vt:lpstr>
      <vt:lpstr>PowerPoint Presentation</vt:lpstr>
      <vt:lpstr>PowerPoint Presentation</vt:lpstr>
      <vt:lpstr>PowerPoint Presentation</vt:lpstr>
      <vt:lpstr>Interpret!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Between-Groups ANOVA</dc:title>
  <dc:creator>Fatih Uenal</dc:creator>
  <cp:lastModifiedBy>Fatih Uenal</cp:lastModifiedBy>
  <cp:revision>1</cp:revision>
  <dcterms:created xsi:type="dcterms:W3CDTF">2020-06-20T22:59:09Z</dcterms:created>
  <dcterms:modified xsi:type="dcterms:W3CDTF">2020-06-20T22:59:12Z</dcterms:modified>
</cp:coreProperties>
</file>